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5</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45150" algn="l"/>
                <a:tab pos="7797800"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cup.	B. The salt.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sugar.	D. The lemonade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044992" y="905720"/>
            <a:ext cx="5760640" cy="721876"/>
          </a:xfrm>
          <a:prstGeom prst="rect">
            <a:avLst/>
          </a:prstGeom>
        </p:spPr>
      </p:pic>
      <p:sp>
        <p:nvSpPr>
          <p:cNvPr id="4" name="矩形 3"/>
          <p:cNvSpPr/>
          <p:nvPr/>
        </p:nvSpPr>
        <p:spPr>
          <a:xfrm>
            <a:off x="1086741" y="901835"/>
            <a:ext cx="518091" cy="646331"/>
          </a:xfrm>
          <a:prstGeom prst="rect">
            <a:avLst/>
          </a:prstGeom>
        </p:spPr>
        <p:txBody>
          <a:bodyPr wrap="none">
            <a:spAutoFit/>
          </a:bodyPr>
          <a:lstStyle/>
          <a:p>
            <a:r>
              <a:rPr lang="en-US" altLang="zh-CN" sz="3600" smtClean="0"/>
              <a:t>D</a:t>
            </a:r>
            <a:endParaRPr lang="zh-CN" altLang="en-US" sz="3600"/>
          </a:p>
        </p:txBody>
      </p:sp>
      <p:sp>
        <p:nvSpPr>
          <p:cNvPr id="5" name="内容占位符 4"/>
          <p:cNvSpPr txBox="1">
            <a:spLocks/>
          </p:cNvSpPr>
          <p:nvPr/>
        </p:nvSpPr>
        <p:spPr bwMode="auto">
          <a:xfrm>
            <a:off x="360854" y="390116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soon as Peter took a sip of the lemonade, he made a strange face.”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可知，代词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lemonade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885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Peter ask the teacher to do with the lemonade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Throw it away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 some salt to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Add some sugar to it.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 it to another student.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6741" y="901835"/>
            <a:ext cx="518091" cy="646331"/>
          </a:xfrm>
          <a:prstGeom prst="rect">
            <a:avLst/>
          </a:prstGeom>
        </p:spPr>
        <p:txBody>
          <a:bodyPr wrap="none">
            <a:spAutoFit/>
          </a:bodyPr>
          <a:lstStyle/>
          <a:p>
            <a:r>
              <a:rPr lang="en-US" altLang="zh-CN" sz="3600" smtClean="0"/>
              <a:t>C</a:t>
            </a:r>
            <a:endParaRPr lang="zh-CN" altLang="en-US" sz="3600"/>
          </a:p>
        </p:txBody>
      </p:sp>
      <p:sp>
        <p:nvSpPr>
          <p:cNvPr id="4" name="内容占位符 2"/>
          <p:cNvSpPr txBox="1">
            <a:spLocks/>
          </p:cNvSpPr>
          <p:nvPr/>
        </p:nvSpPr>
        <p:spPr bwMode="auto">
          <a:xfrm>
            <a:off x="360854" y="397317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细节理解题。根据倒数第三段中的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we add some sugar to it, it will be fine.”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可知，彼得请求老师在柠檬水中添加一些糖。故选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777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645150" algn="l"/>
                <a:tab pos="8161338" algn="l"/>
                <a:tab pos="8342313" algn="l"/>
                <a:tab pos="986155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words may Peter use to describe his teacher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Busy.	B. Helpful.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Strict.	D. Interesting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808231" y="934597"/>
            <a:ext cx="5663239" cy="619132"/>
          </a:xfrm>
          <a:prstGeom prst="rect">
            <a:avLst/>
          </a:prstGeom>
        </p:spPr>
      </p:pic>
      <p:sp>
        <p:nvSpPr>
          <p:cNvPr id="5" name="矩形 4"/>
          <p:cNvSpPr/>
          <p:nvPr/>
        </p:nvSpPr>
        <p:spPr>
          <a:xfrm>
            <a:off x="1112619" y="910461"/>
            <a:ext cx="492443" cy="646331"/>
          </a:xfrm>
          <a:prstGeom prst="rect">
            <a:avLst/>
          </a:prstGeom>
        </p:spPr>
        <p:txBody>
          <a:bodyPr wrap="none">
            <a:spAutoFit/>
          </a:bodyPr>
          <a:lstStyle/>
          <a:p>
            <a:r>
              <a:rPr lang="en-US" altLang="zh-CN" sz="3600" smtClean="0"/>
              <a:t>B</a:t>
            </a:r>
            <a:endParaRPr lang="zh-CN" altLang="en-US" sz="3600"/>
          </a:p>
        </p:txBody>
      </p:sp>
    </p:spTree>
    <p:extLst>
      <p:ext uri="{BB962C8B-B14F-4D97-AF65-F5344CB8AC3E}">
        <p14:creationId xmlns:p14="http://schemas.microsoft.com/office/powerpoint/2010/main" val="390382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764704"/>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推理判断题。通读全文并根据最后一段中的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“Peter realized what he should do.”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可以推断，老师以柠檬水加糖作为启发，帮助彼得解开了心结，因此在彼得看来老师是乐于助人的。故选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1418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409231" y="764704"/>
            <a:ext cx="11371951" cy="1495117"/>
          </a:xfrm>
          <a:prstGeom prst="rect">
            <a:avLst/>
          </a:prstGeom>
        </p:spPr>
      </p:pic>
      <p:pic>
        <p:nvPicPr>
          <p:cNvPr id="7" name="图片 6"/>
          <p:cNvPicPr>
            <a:picLocks noChangeAspect="1"/>
          </p:cNvPicPr>
          <p:nvPr/>
        </p:nvPicPr>
        <p:blipFill>
          <a:blip r:embed="rId3"/>
          <a:stretch>
            <a:fillRect/>
          </a:stretch>
        </p:blipFill>
        <p:spPr>
          <a:xfrm>
            <a:off x="550590" y="2198266"/>
            <a:ext cx="3024336" cy="790377"/>
          </a:xfrm>
          <a:prstGeom prst="rect">
            <a:avLst/>
          </a:prstGeom>
        </p:spPr>
      </p:pic>
      <p:sp>
        <p:nvSpPr>
          <p:cNvPr id="8" name="内容占位符 1"/>
          <p:cNvSpPr>
            <a:spLocks noGrp="1"/>
          </p:cNvSpPr>
          <p:nvPr>
            <p:ph idx="1"/>
          </p:nvPr>
        </p:nvSpPr>
        <p:spPr>
          <a:xfrm>
            <a:off x="360854" y="2139871"/>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讲述了一位老师巧妙地用事例帮助一位学生处理自己的坏情绪的故事。</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2945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416320"/>
          </a:xfrm>
        </p:spPr>
        <p:txBody>
          <a:bodyPr/>
          <a:lstStyle/>
          <a:p>
            <a:pPr indent="715963" hangingPunct="0">
              <a:spcAft>
                <a:spcPts val="0"/>
              </a:spcAft>
              <a:tabLst>
                <a:tab pos="715963" algn="l"/>
                <a:tab pos="5645150" algn="l"/>
                <a:tab pos="986155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Peter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always quiet in class. He didn’t talk to anyone much and didn’t have any friends.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715963"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his teachers noticed this. He called Peter out and asked, “I often see you sitting alone. What’s wrong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实验原创.eps" descr="id:2147501580;FounderCES"/>
          <p:cNvPicPr/>
          <p:nvPr/>
        </p:nvPicPr>
        <p:blipFill>
          <a:blip r:embed="rId2"/>
          <a:stretch>
            <a:fillRect/>
          </a:stretch>
        </p:blipFill>
        <p:spPr>
          <a:xfrm>
            <a:off x="1126654" y="1556792"/>
            <a:ext cx="1984626" cy="504056"/>
          </a:xfrm>
          <a:prstGeom prst="rect">
            <a:avLst/>
          </a:prstGeom>
        </p:spPr>
      </p:pic>
    </p:spTree>
    <p:extLst>
      <p:ext uri="{BB962C8B-B14F-4D97-AF65-F5344CB8AC3E}">
        <p14:creationId xmlns:p14="http://schemas.microsoft.com/office/powerpoint/2010/main" val="2065126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said, “Some bad things have happened in my life. I have trouble thinking about them and can’t concentrate on anything else.”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Listening to this, the teacher asked Peter to come to his house on the weekend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233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24257"/>
            <a:ext cx="11485848" cy="5133649"/>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got to the teacher’s house on the weekend. The teacher welcomed him and asked him to sit comfortably. Then the teacher asked, “Would you like to drink a cup of lemonade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replied, “Yes.”</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brought a cup of lemonade to him. As soon as Peter took a sip of the lemonade, he made a strange face. Seeing this, the teacher asked, “Don’t you like </a:t>
            </a:r>
            <a:r>
              <a:rPr lang="en-US" altLang="zh-CN" sz="34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132911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replied, “There is a little too much salt in 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said, “Oh, no problem. I will throw it away and make a new cup.”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teacher was about to pick up the cup, Peter stopped him and said, “Sir, there is no need to throw it away. If we add some sugar to it, it will be fine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1963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5887"/>
            <a:ext cx="11485848" cy="5287409"/>
          </a:xfrm>
        </p:spPr>
        <p:txBody>
          <a:bodyPr/>
          <a:lstStyle/>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 Now compare this situation with your life. Too much salt in lemonade is like the bad experiences we have in life. To improve the taste of lemonade, we do not remove salt from it, but add sugar to it. Similarly, we cannot separate sad events from our lives but we can improve our lives by adding good experiences,” the teacher said.</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Peter realized what he should do. He gave his teacher a big hug</a:t>
            </a:r>
            <a:r>
              <a:rPr lang="en-US" altLang="zh-CN" sz="35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6211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pc="-1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called Peter out because he </a:t>
            </a:r>
            <a:r>
              <a:rPr lang="zh-CN" altLang="zh-CN" u="sng" spc="-1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was always quiet in class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had a fight with his friend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didn’t do well in the exam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didn’t finish his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6741" y="901835"/>
            <a:ext cx="518091" cy="646331"/>
          </a:xfrm>
          <a:prstGeom prst="rect">
            <a:avLst/>
          </a:prstGeom>
        </p:spPr>
        <p:txBody>
          <a:bodyPr wrap="none">
            <a:spAutoFit/>
          </a:bodyPr>
          <a:lstStyle/>
          <a:p>
            <a:r>
              <a:rPr lang="en-US" altLang="zh-CN" sz="3600" smtClean="0"/>
              <a:t>A</a:t>
            </a:r>
            <a:endParaRPr lang="zh-CN" altLang="en-US" sz="3600"/>
          </a:p>
        </p:txBody>
      </p:sp>
    </p:spTree>
    <p:extLst>
      <p:ext uri="{BB962C8B-B14F-4D97-AF65-F5344CB8AC3E}">
        <p14:creationId xmlns:p14="http://schemas.microsoft.com/office/powerpoint/2010/main" val="401739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“Peter was always quiet in class.”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of his teachers noticed this. He called Peter out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 老师注意到了彼得在课堂上总是很安静，于是把他叫出去询问情况。故选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50008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576</Words>
  <Application>Microsoft Office PowerPoint</Application>
  <PresentationFormat>自定义</PresentationFormat>
  <Paragraphs>37</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